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Impact" pitchFamily="34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32a2ffd4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32a2ffd4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32a2ffd48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32a2ffd48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32a2ffd48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32a2ffd48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32a2ffd48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32a2ffd48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32a2ffd48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32a2ffd48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32a2ffd48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32a2ffd48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32a2ffd48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32a2ffd48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32a2ffd48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32a2ffd48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32a2ffd48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32a2ffd48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32a2ffd4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32a2ffd4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32a2ffd48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32a2ffd48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32a2ffd48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32a2ffd48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32a2ffd48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32a2ffd48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1000">
        <p14:gallery dir="l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rrnamboolcg.wordpress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warrnamboolcommunity@yahoo.com.a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100" y="254925"/>
            <a:ext cx="3413650" cy="33065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79250" y="3495525"/>
            <a:ext cx="8760900" cy="11676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WARRNAMBOOL COMMUNITY GARDEN IS A COMMON GROUND WHERE ALL PEOPLE ARE WELCOME TO COME TOGETHER IN A SPIRIT OF MUTUAL SUPPORT AND FRIENDSHIP TO GROW, LEARN, PRODUCE AND SHARE.</a:t>
            </a: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4653900" y="445025"/>
            <a:ext cx="417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Impact"/>
                <a:ea typeface="Impact"/>
                <a:cs typeface="Impact"/>
                <a:sym typeface="Impact"/>
              </a:rPr>
              <a:t>Bush food garden</a:t>
            </a:r>
            <a:endParaRPr sz="3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4418400" y="1152475"/>
            <a:ext cx="441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Still a young garden, so essentially a WCG research project into what native foods will grow successfully in what Warrnambool conditions.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Locally endemic species (eg river mint) as well as better known sub-tropicals (eg finger limes).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Being developed with input from both local lore and commercial bush food producers.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00" y="1494700"/>
            <a:ext cx="4413900" cy="215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Impact"/>
                <a:ea typeface="Impact"/>
                <a:cs typeface="Impact"/>
                <a:sym typeface="Impact"/>
              </a:rPr>
              <a:t>Visit the Chooks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Poultry in suburbia.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Get close.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Lots of breeds.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Recyclers extraordinaire - but there are limitations.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latin typeface="Impact"/>
                <a:ea typeface="Impact"/>
                <a:cs typeface="Impact"/>
                <a:sym typeface="Impact"/>
              </a:rPr>
              <a:t>The HUB Educational and Kitchen Space</a:t>
            </a:r>
            <a:endParaRPr sz="300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032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Commercial kitchen.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Meeting room / classroom.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Outdoor gathering area.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Wood fired pizza oven.</a:t>
            </a:r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9900" y="1386800"/>
            <a:ext cx="5247550" cy="303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311700" y="256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Impact"/>
                <a:ea typeface="Impact"/>
                <a:cs typeface="Impact"/>
                <a:sym typeface="Impact"/>
              </a:rPr>
              <a:t>The Old Quarry and Other Marginal Areas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1"/>
          </p:nvPr>
        </p:nvSpPr>
        <p:spPr>
          <a:xfrm>
            <a:off x="3689400" y="829325"/>
            <a:ext cx="5142900" cy="37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Future development space, but for now a possible site for extended investigations.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Geography, history, construction – Warrnambool’s last working sandstone quarry (last worked early ‘60’s).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Use in conjunction with reclaimed areas such as Tower Hill and the Tozer Reserve to look at land reclamation processes.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“Own” a section for a period of time – maybe experiment with weed reduction or strip a section back to bare dirt and observe weed colonisation over time.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775" y="1004113"/>
            <a:ext cx="3563875" cy="193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5"/>
          <p:cNvSpPr txBox="1"/>
          <p:nvPr/>
        </p:nvSpPr>
        <p:spPr>
          <a:xfrm>
            <a:off x="245775" y="3260025"/>
            <a:ext cx="3359400" cy="1422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“Pick My Project” development - follow the quarry’s renewal into community space 2018/2019.</a:t>
            </a:r>
            <a:endParaRPr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311700" y="745025"/>
            <a:ext cx="8520600" cy="10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Impact"/>
                <a:ea typeface="Impact"/>
                <a:cs typeface="Impact"/>
                <a:sym typeface="Impact"/>
              </a:rPr>
              <a:t>WCG is looking to provide opportunities for local educational organisations and the broader community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1"/>
          </p:nvPr>
        </p:nvSpPr>
        <p:spPr>
          <a:xfrm>
            <a:off x="311700" y="1927125"/>
            <a:ext cx="8520600" cy="10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</a:rPr>
              <a:t>Contact us if you think we can help you achieve your educational and/or broader goals ...</a:t>
            </a:r>
            <a:endParaRPr sz="2400"/>
          </a:p>
          <a:p>
            <a:pPr marL="0" marR="50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marR="50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6"/>
          <p:cNvSpPr txBox="1"/>
          <p:nvPr/>
        </p:nvSpPr>
        <p:spPr>
          <a:xfrm>
            <a:off x="311700" y="3109225"/>
            <a:ext cx="8412300" cy="15825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 err="1">
                <a:solidFill>
                  <a:schemeClr val="dk1"/>
                </a:solidFill>
              </a:rPr>
              <a:t>Facebook</a:t>
            </a:r>
            <a:r>
              <a:rPr lang="en-GB" sz="2400" dirty="0">
                <a:solidFill>
                  <a:schemeClr val="dk1"/>
                </a:solidFill>
              </a:rPr>
              <a:t>:         	</a:t>
            </a:r>
            <a:r>
              <a:rPr lang="en-GB" sz="2400" dirty="0">
                <a:solidFill>
                  <a:srgbClr val="0000FF"/>
                </a:solidFill>
              </a:rPr>
              <a:t>@</a:t>
            </a:r>
            <a:r>
              <a:rPr lang="en-GB" sz="2400" dirty="0" err="1">
                <a:solidFill>
                  <a:srgbClr val="0000FF"/>
                </a:solidFill>
              </a:rPr>
              <a:t>warrnamboolcommunitygarden</a:t>
            </a:r>
            <a:endParaRPr sz="2400" dirty="0">
              <a:solidFill>
                <a:srgbClr val="0000FF"/>
              </a:solidFill>
            </a:endParaRPr>
          </a:p>
          <a:p>
            <a:pPr marL="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</a:rPr>
              <a:t>Website:            	</a:t>
            </a:r>
            <a:r>
              <a:rPr lang="en-GB" sz="2400" u="sng" dirty="0" smtClean="0">
                <a:solidFill>
                  <a:srgbClr val="0000FF"/>
                </a:solidFill>
                <a:hlinkClick r:id="rId3"/>
              </a:rPr>
              <a:t>www.</a:t>
            </a:r>
            <a:r>
              <a:rPr lang="en-AU" sz="2400" u="sng" smtClean="0">
                <a:solidFill>
                  <a:srgbClr val="0000FF"/>
                </a:solidFill>
                <a:hlinkClick r:id="rId3"/>
              </a:rPr>
              <a:t>wcg3280.org.au</a:t>
            </a:r>
            <a:endParaRPr sz="2400" u="sng" dirty="0">
              <a:solidFill>
                <a:srgbClr val="0000FF"/>
              </a:solidFill>
              <a:hlinkClick r:id="rId3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</a:rPr>
              <a:t>Email:                 </a:t>
            </a:r>
            <a:r>
              <a:rPr lang="en-GB" sz="2400" u="sng" dirty="0">
                <a:solidFill>
                  <a:srgbClr val="0000FF"/>
                </a:solidFill>
                <a:hlinkClick r:id="rId4"/>
              </a:rPr>
              <a:t>warrnamboolcommunity@yahoo.com.au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0" y="1995150"/>
            <a:ext cx="8520600" cy="124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Impact"/>
                <a:ea typeface="Impact"/>
                <a:cs typeface="Impact"/>
                <a:sym typeface="Impact"/>
              </a:rPr>
              <a:t>Educationally?</a:t>
            </a:r>
            <a:endParaRPr sz="6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265775" y="3376025"/>
            <a:ext cx="8520600" cy="9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WCG is a fantastic educational resource for the Warrnambool and district community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314"/>
            <a:ext cx="9143999" cy="163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09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Impact"/>
                <a:ea typeface="Impact"/>
                <a:cs typeface="Impact"/>
                <a:sym typeface="Impact"/>
              </a:rPr>
              <a:t>Firstly, some very broad information on what’s at WCG: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103875" y="707125"/>
            <a:ext cx="8836200" cy="40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 b="1">
                <a:solidFill>
                  <a:schemeClr val="dk1"/>
                </a:solidFill>
              </a:rPr>
              <a:t>Gardening </a:t>
            </a:r>
            <a:r>
              <a:rPr lang="en-GB" sz="1600">
                <a:solidFill>
                  <a:schemeClr val="dk1"/>
                </a:solidFill>
              </a:rPr>
              <a:t>– almost any aspect of gardening you can imagine, from just coming for a look to long term growing on site.  Get ideas for school gardens, home garden, ANY gardens ... and advice from experts in successful cultivation.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 b="1">
                <a:solidFill>
                  <a:schemeClr val="dk1"/>
                </a:solidFill>
              </a:rPr>
              <a:t>Outdoor play </a:t>
            </a:r>
            <a:r>
              <a:rPr lang="en-GB" sz="1600">
                <a:solidFill>
                  <a:schemeClr val="dk1"/>
                </a:solidFill>
              </a:rPr>
              <a:t>for young children – mud kitchens, children’s’ garden, chooks ...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 b="1">
                <a:solidFill>
                  <a:schemeClr val="dk1"/>
                </a:solidFill>
              </a:rPr>
              <a:t>Science </a:t>
            </a:r>
            <a:r>
              <a:rPr lang="en-GB" sz="1600">
                <a:solidFill>
                  <a:schemeClr val="dk1"/>
                </a:solidFill>
              </a:rPr>
              <a:t>– endless opportunities in a site that varies from highly managed gardens following organic principles to the feral wilderness of the quarry and wide property margins.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 b="1">
                <a:solidFill>
                  <a:schemeClr val="dk1"/>
                </a:solidFill>
              </a:rPr>
              <a:t>Art </a:t>
            </a:r>
            <a:r>
              <a:rPr lang="en-GB" sz="1600">
                <a:solidFill>
                  <a:schemeClr val="dk1"/>
                </a:solidFill>
              </a:rPr>
              <a:t>– endless opportunities from photography to collage to drawing to ... wherever your imagination leads you.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 b="1">
                <a:solidFill>
                  <a:schemeClr val="dk1"/>
                </a:solidFill>
              </a:rPr>
              <a:t>Geography </a:t>
            </a:r>
            <a:r>
              <a:rPr lang="en-GB" sz="1600">
                <a:solidFill>
                  <a:schemeClr val="dk1"/>
                </a:solidFill>
              </a:rPr>
              <a:t>– close access to the old quarry wall.  Linking the quarry to the use of local products in building.  Overlooking one of Warrnambool’s largest drained swamps (the racecourse area).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 b="1">
                <a:solidFill>
                  <a:schemeClr val="dk1"/>
                </a:solidFill>
              </a:rPr>
              <a:t>History </a:t>
            </a:r>
            <a:r>
              <a:rPr lang="en-GB" sz="1600">
                <a:solidFill>
                  <a:schemeClr val="dk1"/>
                </a:solidFill>
              </a:rPr>
              <a:t>– this site involves or overlooks important sites for local indigenous history and local 19</a:t>
            </a:r>
            <a:r>
              <a:rPr lang="en-GB" sz="1600" baseline="30000">
                <a:solidFill>
                  <a:schemeClr val="dk1"/>
                </a:solidFill>
              </a:rPr>
              <a:t>th</a:t>
            </a:r>
            <a:r>
              <a:rPr lang="en-GB" sz="1600">
                <a:solidFill>
                  <a:schemeClr val="dk1"/>
                </a:solidFill>
              </a:rPr>
              <a:t>/20</a:t>
            </a:r>
            <a:r>
              <a:rPr lang="en-GB" sz="1600" baseline="30000">
                <a:solidFill>
                  <a:schemeClr val="dk1"/>
                </a:solidFill>
              </a:rPr>
              <a:t>th</a:t>
            </a:r>
            <a:r>
              <a:rPr lang="en-GB" sz="1600">
                <a:solidFill>
                  <a:schemeClr val="dk1"/>
                </a:solidFill>
              </a:rPr>
              <a:t> century industrial history.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 b="1">
                <a:solidFill>
                  <a:schemeClr val="dk1"/>
                </a:solidFill>
              </a:rPr>
              <a:t>Food technology </a:t>
            </a:r>
            <a:r>
              <a:rPr lang="en-GB" sz="1600">
                <a:solidFill>
                  <a:schemeClr val="dk1"/>
                </a:solidFill>
              </a:rPr>
              <a:t>– vegetables &amp; fruits, herbs, bush foods, backyard food production, ...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Impact"/>
                <a:ea typeface="Impact"/>
                <a:cs typeface="Impact"/>
                <a:sym typeface="Impact"/>
              </a:rPr>
              <a:t>Now, a few more detailed ideas ...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669100" y="445025"/>
            <a:ext cx="8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>
                <a:latin typeface="Impact"/>
                <a:ea typeface="Impact"/>
                <a:cs typeface="Impact"/>
                <a:sym typeface="Impact"/>
              </a:rPr>
              <a:t>Garden Tours and Activities</a:t>
            </a:r>
            <a:endParaRPr sz="360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721300" y="1856400"/>
            <a:ext cx="5111100" cy="27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b="1">
                <a:solidFill>
                  <a:schemeClr val="dk1"/>
                </a:solidFill>
              </a:rPr>
              <a:t>See, touch, smell.</a:t>
            </a:r>
            <a:endParaRPr b="1">
              <a:solidFill>
                <a:schemeClr val="dk1"/>
              </a:solidFill>
            </a:endParaRPr>
          </a:p>
          <a:p>
            <a:pPr marL="45720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  </a:t>
            </a:r>
            <a:r>
              <a:rPr lang="en-GB">
                <a:solidFill>
                  <a:schemeClr val="dk1"/>
                </a:solidFill>
              </a:rPr>
              <a:t>Herb garden.  </a:t>
            </a:r>
            <a:r>
              <a:rPr lang="en-GB" i="1">
                <a:solidFill>
                  <a:schemeClr val="dk1"/>
                </a:solidFill>
              </a:rPr>
              <a:t>Smell, taste &amp; feel.</a:t>
            </a:r>
            <a:endParaRPr i="1">
              <a:solidFill>
                <a:schemeClr val="dk1"/>
              </a:solidFill>
            </a:endParaRPr>
          </a:p>
          <a:p>
            <a:pPr marL="45720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  </a:t>
            </a:r>
            <a:r>
              <a:rPr lang="en-GB">
                <a:solidFill>
                  <a:schemeClr val="dk1"/>
                </a:solidFill>
              </a:rPr>
              <a:t>450 litre worm farm.  </a:t>
            </a:r>
            <a:r>
              <a:rPr lang="en-GB" i="1">
                <a:solidFill>
                  <a:schemeClr val="dk1"/>
                </a:solidFill>
              </a:rPr>
              <a:t>Learn, feel, &amp; see</a:t>
            </a:r>
            <a:r>
              <a:rPr lang="en-GB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marL="45720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  </a:t>
            </a:r>
            <a:r>
              <a:rPr lang="en-GB">
                <a:solidFill>
                  <a:schemeClr val="dk1"/>
                </a:solidFill>
              </a:rPr>
              <a:t>Big hothouse.  </a:t>
            </a:r>
            <a:r>
              <a:rPr lang="en-GB" i="1">
                <a:solidFill>
                  <a:schemeClr val="dk1"/>
                </a:solidFill>
              </a:rPr>
              <a:t>Walk in and feel the air.</a:t>
            </a:r>
            <a:endParaRPr i="1">
              <a:solidFill>
                <a:schemeClr val="dk1"/>
              </a:solidFill>
            </a:endParaRPr>
          </a:p>
          <a:p>
            <a:pPr marL="45720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  </a:t>
            </a:r>
            <a:r>
              <a:rPr lang="en-GB">
                <a:solidFill>
                  <a:schemeClr val="dk1"/>
                </a:solidFill>
              </a:rPr>
              <a:t>Chooks.  </a:t>
            </a:r>
            <a:r>
              <a:rPr lang="en-GB" i="1">
                <a:solidFill>
                  <a:schemeClr val="dk1"/>
                </a:solidFill>
              </a:rPr>
              <a:t>Get close, make friends</a:t>
            </a:r>
            <a:r>
              <a:rPr lang="en-GB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300" y="1747800"/>
            <a:ext cx="3644254" cy="207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171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>
                <a:latin typeface="Impact"/>
                <a:ea typeface="Impact"/>
                <a:cs typeface="Impact"/>
                <a:sym typeface="Impact"/>
              </a:rPr>
              <a:t>Garden Tours and Activities</a:t>
            </a:r>
            <a:endParaRPr sz="36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11700" y="1266722"/>
            <a:ext cx="4662600" cy="28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">
                <a:solidFill>
                  <a:schemeClr val="dk1"/>
                </a:solidFill>
              </a:rPr>
              <a:t> </a:t>
            </a:r>
            <a:endParaRPr sz="6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b="1">
                <a:solidFill>
                  <a:schemeClr val="dk1"/>
                </a:solidFill>
              </a:rPr>
              <a:t>Show students what can be achieved in gardens – </a:t>
            </a:r>
            <a:r>
              <a:rPr lang="en-GB" b="1" i="1">
                <a:solidFill>
                  <a:schemeClr val="dk1"/>
                </a:solidFill>
              </a:rPr>
              <a:t>inspiration and aspiration.</a:t>
            </a:r>
            <a:endParaRPr b="1" i="1">
              <a:solidFill>
                <a:schemeClr val="dk1"/>
              </a:solidFill>
            </a:endParaRPr>
          </a:p>
          <a:p>
            <a:pPr marL="630000" lvl="0" indent="-360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  </a:t>
            </a:r>
            <a:r>
              <a:rPr lang="en-GB">
                <a:solidFill>
                  <a:schemeClr val="dk1"/>
                </a:solidFill>
              </a:rPr>
              <a:t>Mixed gardens.  </a:t>
            </a:r>
            <a:r>
              <a:rPr lang="en-GB" i="1">
                <a:solidFill>
                  <a:schemeClr val="dk1"/>
                </a:solidFill>
              </a:rPr>
              <a:t>What most schools will do on their own site</a:t>
            </a:r>
            <a:r>
              <a:rPr lang="en-GB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marL="630000" lvl="0" indent="-3714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  </a:t>
            </a:r>
            <a:r>
              <a:rPr lang="en-GB">
                <a:solidFill>
                  <a:schemeClr val="dk1"/>
                </a:solidFill>
              </a:rPr>
              <a:t>Monoculture gardens.  </a:t>
            </a:r>
            <a:r>
              <a:rPr lang="en-GB" i="1">
                <a:solidFill>
                  <a:schemeClr val="dk1"/>
                </a:solidFill>
              </a:rPr>
              <a:t>How supermarket vegies are mostly grown</a:t>
            </a:r>
            <a:r>
              <a:rPr lang="en-GB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11700" y="914350"/>
            <a:ext cx="4898100" cy="3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b="1">
                <a:solidFill>
                  <a:schemeClr val="dk1"/>
                </a:solidFill>
              </a:rPr>
              <a:t>Have tours focused on your group’s needs.</a:t>
            </a:r>
            <a:endParaRPr b="1">
              <a:solidFill>
                <a:schemeClr val="dk1"/>
              </a:solidFill>
            </a:endParaRPr>
          </a:p>
          <a:p>
            <a:pPr marL="630000" lvl="0" indent="-360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  </a:t>
            </a:r>
            <a:r>
              <a:rPr lang="en-GB">
                <a:solidFill>
                  <a:schemeClr val="dk1"/>
                </a:solidFill>
              </a:rPr>
              <a:t>Guided tour with discussion.  </a:t>
            </a:r>
            <a:r>
              <a:rPr lang="en-GB" i="1">
                <a:solidFill>
                  <a:schemeClr val="dk1"/>
                </a:solidFill>
              </a:rPr>
              <a:t>Educational and/or play activities available.</a:t>
            </a:r>
            <a:endParaRPr i="1">
              <a:solidFill>
                <a:schemeClr val="dk1"/>
              </a:solidFill>
            </a:endParaRPr>
          </a:p>
          <a:p>
            <a:pPr marL="45720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  </a:t>
            </a:r>
            <a:r>
              <a:rPr lang="en-GB">
                <a:solidFill>
                  <a:schemeClr val="dk1"/>
                </a:solidFill>
              </a:rPr>
              <a:t>Pollination / pollinators.</a:t>
            </a:r>
            <a:endParaRPr>
              <a:solidFill>
                <a:schemeClr val="dk1"/>
              </a:solidFill>
            </a:endParaRPr>
          </a:p>
          <a:p>
            <a:pPr marL="45720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  </a:t>
            </a:r>
            <a:r>
              <a:rPr lang="en-GB">
                <a:solidFill>
                  <a:schemeClr val="dk1"/>
                </a:solidFill>
              </a:rPr>
              <a:t>Companion planting.</a:t>
            </a:r>
            <a:endParaRPr>
              <a:solidFill>
                <a:schemeClr val="dk1"/>
              </a:solidFill>
            </a:endParaRPr>
          </a:p>
          <a:p>
            <a:pPr marL="45720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  </a:t>
            </a:r>
            <a:r>
              <a:rPr lang="en-GB">
                <a:solidFill>
                  <a:schemeClr val="dk1"/>
                </a:solidFill>
              </a:rPr>
              <a:t>Growing and using herbs.</a:t>
            </a:r>
            <a:endParaRPr>
              <a:solidFill>
                <a:schemeClr val="dk1"/>
              </a:solidFill>
            </a:endParaRPr>
          </a:p>
          <a:p>
            <a:pPr marL="630000" lvl="0" indent="-3638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  </a:t>
            </a:r>
            <a:r>
              <a:rPr lang="en-GB">
                <a:solidFill>
                  <a:schemeClr val="dk1"/>
                </a:solidFill>
              </a:rPr>
              <a:t>Enriching / improving soil.  </a:t>
            </a:r>
            <a:r>
              <a:rPr lang="en-GB" i="1">
                <a:solidFill>
                  <a:schemeClr val="dk1"/>
                </a:solidFill>
              </a:rPr>
              <a:t>Mulch, compost, worm tea, and advanced ideas  like biochar and rock minerals.</a:t>
            </a:r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397925"/>
            <a:ext cx="830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Impact"/>
                <a:ea typeface="Impact"/>
                <a:cs typeface="Impact"/>
                <a:sym typeface="Impact"/>
              </a:rPr>
              <a:t>Garden Tours and Activities</a:t>
            </a:r>
            <a:endParaRPr sz="360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2825" y="1656275"/>
            <a:ext cx="4058777" cy="231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937950" y="445025"/>
            <a:ext cx="489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latin typeface="Impact"/>
                <a:ea typeface="Impact"/>
                <a:cs typeface="Impact"/>
                <a:sym typeface="Impact"/>
              </a:rPr>
              <a:t>Broad age range</a:t>
            </a:r>
            <a:endParaRPr sz="3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4003900" y="1152475"/>
            <a:ext cx="4828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">
                <a:solidFill>
                  <a:schemeClr val="dk1"/>
                </a:solidFill>
              </a:rPr>
              <a:t> </a:t>
            </a:r>
            <a:endParaRPr sz="6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Preschools and kindergartens.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Primary schools.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Secondary schools.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Post-secondary.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Other community groups.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Tours, talks and activities - or actually play a role at WCG.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Learning through doing, demonstration, instruction and play (mud kitchen &amp; kids’ garden).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000" y="152400"/>
            <a:ext cx="3050775" cy="450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311700" y="237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>
                <a:latin typeface="Impact"/>
                <a:ea typeface="Impact"/>
                <a:cs typeface="Impact"/>
                <a:sym typeface="Impact"/>
              </a:rPr>
              <a:t>Gardening design and soil improvement</a:t>
            </a:r>
            <a:endParaRPr sz="360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00"/>
              <a:t> </a:t>
            </a:r>
            <a:endParaRPr sz="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311700" y="907550"/>
            <a:ext cx="4577700" cy="381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Garden layout in terms of hard design.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Soil composition and amendment.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Flat garden beds, raised beds and terracing.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Plant positioning for sun.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Composting and using composted products, animal manures, green manures, soil testing, mulches ...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Worm farms &amp; composting toilets.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Companion planting – soil enrichment, pest deterrent, beneficial attractants, ...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5275" y="1070525"/>
            <a:ext cx="2665697" cy="3327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761</Words>
  <Application>Microsoft Office PowerPoint</Application>
  <PresentationFormat>On-screen Show (16:9)</PresentationFormat>
  <Paragraphs>78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Impact</vt:lpstr>
      <vt:lpstr>Lobster</vt:lpstr>
      <vt:lpstr>Courier New</vt:lpstr>
      <vt:lpstr>Calibri</vt:lpstr>
      <vt:lpstr>Simple Light</vt:lpstr>
      <vt:lpstr>Slide 1</vt:lpstr>
      <vt:lpstr>Educationally?</vt:lpstr>
      <vt:lpstr>Firstly, some very broad information on what’s at WCG:</vt:lpstr>
      <vt:lpstr>Now, a few more detailed ideas ...</vt:lpstr>
      <vt:lpstr>Garden Tours and Activities </vt:lpstr>
      <vt:lpstr>Garden Tours and Activities</vt:lpstr>
      <vt:lpstr>Garden Tours and Activities </vt:lpstr>
      <vt:lpstr>Broad age range</vt:lpstr>
      <vt:lpstr>Gardening design and soil improvement   </vt:lpstr>
      <vt:lpstr>Bush food garden</vt:lpstr>
      <vt:lpstr>Visit the Chooks</vt:lpstr>
      <vt:lpstr>The HUB Educational and Kitchen Space </vt:lpstr>
      <vt:lpstr>The Old Quarry and Other Marginal Areas</vt:lpstr>
      <vt:lpstr>WCG is looking to provide opportunities for local educational organisations and the broader community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 &amp; Kay</dc:creator>
  <cp:lastModifiedBy>HP</cp:lastModifiedBy>
  <cp:revision>2</cp:revision>
  <dcterms:modified xsi:type="dcterms:W3CDTF">2019-05-09T13:33:40Z</dcterms:modified>
</cp:coreProperties>
</file>